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</p:sldMasterIdLst>
  <p:notesMasterIdLst>
    <p:notesMasterId r:id="rId36"/>
  </p:notesMasterIdLst>
  <p:handoutMasterIdLst>
    <p:handoutMasterId r:id="rId37"/>
  </p:handoutMasterIdLst>
  <p:sldIdLst>
    <p:sldId id="2142534296" r:id="rId2"/>
    <p:sldId id="2142534305" r:id="rId3"/>
    <p:sldId id="2142534323" r:id="rId4"/>
    <p:sldId id="2142534341" r:id="rId5"/>
    <p:sldId id="2142534346" r:id="rId6"/>
    <p:sldId id="2142534361" r:id="rId7"/>
    <p:sldId id="2142534347" r:id="rId8"/>
    <p:sldId id="2142534363" r:id="rId9"/>
    <p:sldId id="2142534362" r:id="rId10"/>
    <p:sldId id="2142534348" r:id="rId11"/>
    <p:sldId id="2142534365" r:id="rId12"/>
    <p:sldId id="2142534364" r:id="rId13"/>
    <p:sldId id="2142534349" r:id="rId14"/>
    <p:sldId id="2142534343" r:id="rId15"/>
    <p:sldId id="2142534355" r:id="rId16"/>
    <p:sldId id="2142534356" r:id="rId17"/>
    <p:sldId id="2142534360" r:id="rId18"/>
    <p:sldId id="2142534366" r:id="rId19"/>
    <p:sldId id="2142534344" r:id="rId20"/>
    <p:sldId id="2142534345" r:id="rId21"/>
    <p:sldId id="2142534369" r:id="rId22"/>
    <p:sldId id="2142534358" r:id="rId23"/>
    <p:sldId id="2142534352" r:id="rId24"/>
    <p:sldId id="2142534354" r:id="rId25"/>
    <p:sldId id="2142534357" r:id="rId26"/>
    <p:sldId id="2142534332" r:id="rId27"/>
    <p:sldId id="2142534321" r:id="rId28"/>
    <p:sldId id="2142534371" r:id="rId29"/>
    <p:sldId id="2142534372" r:id="rId30"/>
    <p:sldId id="2142534370" r:id="rId31"/>
    <p:sldId id="2142534367" r:id="rId32"/>
    <p:sldId id="2142534340" r:id="rId33"/>
    <p:sldId id="2626" r:id="rId34"/>
    <p:sldId id="2142534301" r:id="rId35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05A28"/>
    <a:srgbClr val="1670FF"/>
    <a:srgbClr val="FFB600"/>
    <a:srgbClr val="244EFF"/>
    <a:srgbClr val="1254FF"/>
    <a:srgbClr val="9B4C9C"/>
    <a:srgbClr val="6DC8D7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228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10/24/2024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10/24/2024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11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marketplace.visualstudio.com/items?itemName=IBM.vscode-sourceorbit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M/ibmi-ci" TargetMode="External"/><Relationship Id="rId7" Type="http://schemas.openxmlformats.org/officeDocument/2006/relationships/hyperlink" Target="https://github.com/IBM/sourceorbit" TargetMode="External"/><Relationship Id="rId2" Type="http://schemas.openxmlformats.org/officeDocument/2006/relationships/hyperlink" Target="https://www.npmjs.com/package/@ibm/ibmi-ci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bm.github.io/sourceorbit/#/" TargetMode="External"/><Relationship Id="rId5" Type="http://schemas.openxmlformats.org/officeDocument/2006/relationships/hyperlink" Target="https://marketplace.visualstudio.com/items?itemName=IBM.vscode-sourceorbit" TargetMode="External"/><Relationship Id="rId4" Type="http://schemas.openxmlformats.org/officeDocument/2006/relationships/hyperlink" Target="https://www.npmjs.com/package/@ibm/sourceorbit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BMSystems" TargetMode="External"/><Relationship Id="rId13" Type="http://schemas.openxmlformats.org/officeDocument/2006/relationships/hyperlink" Target="https://twitter.com/ITJungleNews" TargetMode="External"/><Relationship Id="rId3" Type="http://schemas.openxmlformats.org/officeDocument/2006/relationships/hyperlink" Target="https://www.ibm.com/it-infrastructure/us-en/resources/power/i-strategy-roadmap/" TargetMode="External"/><Relationship Id="rId7" Type="http://schemas.openxmlformats.org/officeDocument/2006/relationships/hyperlink" Target="https://www.fortra.com/resources/guides/ibm-i-marketplace-survey-results" TargetMode="External"/><Relationship Id="rId12" Type="http://schemas.openxmlformats.org/officeDocument/2006/relationships/hyperlink" Target="https://twitter.com/IBMimag" TargetMode="External"/><Relationship Id="rId2" Type="http://schemas.openxmlformats.org/officeDocument/2006/relationships/hyperlink" Target="https://www.ibm.com/it-infrastructure/power/os/ibm-i" TargetMode="Externa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-01.ibm.com/support/docview.wss?uid=nas8N1022087" TargetMode="External"/><Relationship Id="rId11" Type="http://schemas.openxmlformats.org/officeDocument/2006/relationships/hyperlink" Target="https://twitter.com/IBMSystemsISVs" TargetMode="External"/><Relationship Id="rId5" Type="http://schemas.openxmlformats.org/officeDocument/2006/relationships/hyperlink" Target="https://www.ibm.com/support/lifecycle/" TargetMode="External"/><Relationship Id="rId15" Type="http://schemas.openxmlformats.org/officeDocument/2006/relationships/hyperlink" Target="https://twitter.com/SiDforIBMi" TargetMode="External"/><Relationship Id="rId10" Type="http://schemas.openxmlformats.org/officeDocument/2006/relationships/hyperlink" Target="https://twitter.com/IBMChampions" TargetMode="External"/><Relationship Id="rId4" Type="http://schemas.openxmlformats.org/officeDocument/2006/relationships/hyperlink" Target="https://www.ibm.com/it-infrastructure/us-en/resources/power/ibm-i-customer-stories/" TargetMode="External"/><Relationship Id="rId9" Type="http://schemas.openxmlformats.org/officeDocument/2006/relationships/hyperlink" Target="https://twitter.com/COMMONug" TargetMode="External"/><Relationship Id="rId14" Type="http://schemas.openxmlformats.org/officeDocument/2006/relationships/hyperlink" Target="https://twitter.com/SAPonIBMi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D383-3FF1-6A0D-E44D-D6A62CC6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2286000"/>
            <a:ext cx="5596465" cy="952500"/>
          </a:xfrm>
        </p:spPr>
        <p:txBody>
          <a:bodyPr>
            <a:normAutofit fontScale="90000"/>
          </a:bodyPr>
          <a:lstStyle/>
          <a:p>
            <a:r>
              <a:rPr lang="en-US" sz="3700" b="1" dirty="0">
                <a:latin typeface="+mj-lt"/>
              </a:rPr>
              <a:t>Automating Builds</a:t>
            </a:r>
            <a:br>
              <a:rPr lang="en-US" sz="3700" b="1" dirty="0">
                <a:latin typeface="+mj-lt"/>
              </a:rPr>
            </a:br>
            <a:r>
              <a:rPr lang="en-US" dirty="0">
                <a:latin typeface="+mj-lt"/>
              </a:rPr>
              <a:t>in Git on IBM </a:t>
            </a:r>
            <a:r>
              <a:rPr lang="en-US" dirty="0" err="1">
                <a:latin typeface="+mj-lt"/>
              </a:rPr>
              <a:t>i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B24C2-481F-74AB-DF16-DD6C8ED758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2" y="5226518"/>
            <a:ext cx="5596465" cy="1391594"/>
          </a:xfrm>
        </p:spPr>
        <p:txBody>
          <a:bodyPr/>
          <a:lstStyle/>
          <a:p>
            <a:r>
              <a:rPr lang="en-US" sz="1400" dirty="0">
                <a:latin typeface="+mj-lt"/>
              </a:rPr>
              <a:t>Sanjula Ganepola</a:t>
            </a:r>
          </a:p>
          <a:p>
            <a:r>
              <a:rPr lang="en-US" sz="1400" dirty="0">
                <a:latin typeface="+mj-lt"/>
              </a:rPr>
              <a:t>Software Developer</a:t>
            </a:r>
          </a:p>
          <a:p>
            <a:r>
              <a:rPr lang="en-US" sz="1400" dirty="0">
                <a:latin typeface="+mj-lt"/>
                <a:hlinkClick r:id="rId2"/>
              </a:rPr>
              <a:t>sanjula.ganepola@ibm.com</a:t>
            </a:r>
            <a:endParaRPr lang="en-US" sz="1400" dirty="0">
              <a:latin typeface="+mj-lt"/>
            </a:endParaRP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✨Special thank you to Liam Allan for slide content!</a:t>
            </a:r>
          </a:p>
        </p:txBody>
      </p:sp>
    </p:spTree>
    <p:extLst>
      <p:ext uri="{BB962C8B-B14F-4D97-AF65-F5344CB8AC3E}">
        <p14:creationId xmlns:p14="http://schemas.microsoft.com/office/powerpoint/2010/main" val="301140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Server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CD6695-F577-B7D2-022F-9DB2D1C2D0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253" r="1496" b="54942"/>
          <a:stretch/>
        </p:blipFill>
        <p:spPr>
          <a:xfrm>
            <a:off x="9403881" y="738276"/>
            <a:ext cx="2646948" cy="2255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A20AC7-24B7-EEA8-454D-EB5D25FA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86" y="1577316"/>
            <a:ext cx="6338368" cy="4407654"/>
          </a:xfrm>
          <a:prstGeom prst="rect">
            <a:avLst/>
          </a:prstGeom>
        </p:spPr>
      </p:pic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5481FDBE-A899-7C78-0C6D-99AE144822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4886" y="995591"/>
            <a:ext cx="6338368" cy="394374"/>
          </a:xfr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Let’s go one step further and automate this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0F2F8-8955-B28A-4125-A23CCB68485E}"/>
              </a:ext>
            </a:extLst>
          </p:cNvPr>
          <p:cNvSpPr txBox="1"/>
          <p:nvPr/>
        </p:nvSpPr>
        <p:spPr>
          <a:xfrm>
            <a:off x="7975089" y="3175654"/>
            <a:ext cx="14191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Generate save files when releases are created</a:t>
            </a:r>
            <a:endParaRPr lang="en-CA" sz="1300" dirty="0">
              <a:latin typeface="+mj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076AC3-274A-98F2-9CCD-BD6BBA069864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7062877" y="3175654"/>
            <a:ext cx="912212" cy="44627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738FF6-1153-5E20-A6ED-87E3671E104C}"/>
              </a:ext>
            </a:extLst>
          </p:cNvPr>
          <p:cNvSpPr txBox="1"/>
          <p:nvPr/>
        </p:nvSpPr>
        <p:spPr>
          <a:xfrm>
            <a:off x="5714087" y="5452449"/>
            <a:ext cx="16182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Automate build into branch library when Git branch is updated</a:t>
            </a:r>
            <a:endParaRPr lang="en-CA" sz="1300" dirty="0"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645B45-ED2A-72BF-7DE6-38E5AE49AEF9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174271" y="5563402"/>
            <a:ext cx="2539816" cy="33532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832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create workflows?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5CA889-05E1-E2CC-9D7F-4C3806EEA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7" y="1235951"/>
            <a:ext cx="10837306" cy="49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4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achieve automation with 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B334D-7D6F-8BE5-B83E-4E1A2A30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01" y="1284936"/>
            <a:ext cx="11314597" cy="48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4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Unlock Automated Builds with</a:t>
            </a:r>
            <a:br>
              <a:rPr lang="en-US" sz="4500" b="1" dirty="0">
                <a:latin typeface="+mj-lt"/>
              </a:rPr>
            </a:br>
            <a:r>
              <a:rPr lang="en-US" sz="4500" b="1" dirty="0" err="1">
                <a:latin typeface="+mj-lt"/>
              </a:rPr>
              <a:t>ibmi</a:t>
            </a:r>
            <a:r>
              <a:rPr lang="en-US" sz="4500" b="1" dirty="0">
                <a:latin typeface="+mj-lt"/>
              </a:rPr>
              <a:t>-ci</a:t>
            </a:r>
          </a:p>
        </p:txBody>
      </p:sp>
    </p:spTree>
    <p:extLst>
      <p:ext uri="{BB962C8B-B14F-4D97-AF65-F5344CB8AC3E}">
        <p14:creationId xmlns:p14="http://schemas.microsoft.com/office/powerpoint/2010/main" val="628016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785104" cy="5414147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 CLI tool to simplify working with 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from pipelines (ex. GitHub Actions, GitLab CICD, etc.)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Outline a series of steps to perform with the first default step being to connect to an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Installation: </a:t>
            </a:r>
            <a:r>
              <a:rPr lang="en-CA" dirty="0" err="1">
                <a:latin typeface="+mj-lt"/>
              </a:rPr>
              <a:t>npm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@ibm/ibmi-ci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Establishing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connection</a:t>
            </a:r>
          </a:p>
          <a:p>
            <a:pPr lvl="1"/>
            <a:r>
              <a:rPr lang="en-CA" dirty="0">
                <a:latin typeface="+mj-lt"/>
              </a:rPr>
              <a:t>Required</a:t>
            </a:r>
          </a:p>
          <a:p>
            <a:pPr lvl="2"/>
            <a:r>
              <a:rPr lang="en-CA" dirty="0">
                <a:latin typeface="+mj-lt"/>
              </a:rPr>
              <a:t>IBMI_HOST</a:t>
            </a:r>
          </a:p>
          <a:p>
            <a:pPr lvl="2"/>
            <a:r>
              <a:rPr lang="en-CA" dirty="0">
                <a:latin typeface="+mj-lt"/>
              </a:rPr>
              <a:t>IBMI_SSH_POST</a:t>
            </a:r>
          </a:p>
          <a:p>
            <a:pPr lvl="2"/>
            <a:r>
              <a:rPr lang="en-CA" dirty="0">
                <a:latin typeface="+mj-lt"/>
              </a:rPr>
              <a:t>IBMI_USER</a:t>
            </a:r>
          </a:p>
          <a:p>
            <a:pPr lvl="1"/>
            <a:r>
              <a:rPr lang="en-CA" dirty="0">
                <a:latin typeface="+mj-lt"/>
              </a:rPr>
              <a:t>At least one required</a:t>
            </a:r>
          </a:p>
          <a:p>
            <a:pPr lvl="2"/>
            <a:r>
              <a:rPr lang="en-CA" dirty="0">
                <a:latin typeface="+mj-lt"/>
              </a:rPr>
              <a:t>IBMI_PASSWORD</a:t>
            </a:r>
          </a:p>
          <a:p>
            <a:pPr lvl="2"/>
            <a:r>
              <a:rPr lang="en-CA" dirty="0">
                <a:latin typeface="+mj-lt"/>
              </a:rPr>
              <a:t>IBMI_PRIVATE_KEY</a:t>
            </a:r>
          </a:p>
          <a:p>
            <a:pPr lvl="2"/>
            <a:endParaRPr lang="en-CA" dirty="0">
              <a:latin typeface="+mj-lt"/>
            </a:endParaRPr>
          </a:p>
          <a:p>
            <a:pPr lvl="1"/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D7C9A-B7FD-8034-1222-D05300849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0856"/>
            <a:ext cx="5704536" cy="36366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35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CLI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673028" cy="54141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lcwd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localDirectory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rcwd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remoteDirectory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--push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--pull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--get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 &lt;</a:t>
            </a:r>
            <a:r>
              <a:rPr lang="en-US" dirty="0" err="1">
                <a:latin typeface="+mj-lt"/>
              </a:rPr>
              <a:t>localRelativePath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cmd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shellCommand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--cl &lt;</a:t>
            </a:r>
            <a:r>
              <a:rPr lang="en-US" dirty="0" err="1">
                <a:latin typeface="+mj-lt"/>
              </a:rPr>
              <a:t>clCommand</a:t>
            </a:r>
            <a:r>
              <a:rPr lang="en-US" dirty="0">
                <a:latin typeface="+mj-lt"/>
              </a:rPr>
              <a:t>&gt;</a:t>
            </a:r>
            <a:endParaRPr lang="en-CA" dirty="0">
              <a:latin typeface="+mj-lt"/>
            </a:endParaRP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824431B-CEDB-69D5-3D30-C55D453C271C}"/>
              </a:ext>
            </a:extLst>
          </p:cNvPr>
          <p:cNvSpPr txBox="1">
            <a:spLocks/>
          </p:cNvSpPr>
          <p:nvPr/>
        </p:nvSpPr>
        <p:spPr>
          <a:xfrm>
            <a:off x="5983924" y="832103"/>
            <a:ext cx="5785104" cy="5414147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Sets the current working directory on the local system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Sets the current working directory on the remote system. It will be created if it does not exist.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Pushes the current working directory to a chosen directory on the IBM </a:t>
            </a:r>
            <a:r>
              <a:rPr lang="en-US" dirty="0" err="1">
                <a:latin typeface="+mj-lt"/>
              </a:rPr>
              <a:t>i</a:t>
            </a: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Pulls a directory from 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to the local current working directory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Gets a specific file from IBM </a:t>
            </a:r>
            <a:r>
              <a:rPr lang="en-US" dirty="0" err="1">
                <a:latin typeface="+mj-lt"/>
              </a:rPr>
              <a:t>i</a:t>
            </a: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Execute a command on the remote system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Execute a CL command on the remote system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0502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0DA68E65-5DE1-77AE-DEE2-E7E4F98B3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37" y="2148549"/>
            <a:ext cx="7817230" cy="26022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Simplistic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83397-A949-165A-FA9F-961F3EBDE0CF}"/>
              </a:ext>
            </a:extLst>
          </p:cNvPr>
          <p:cNvSpPr txBox="1"/>
          <p:nvPr/>
        </p:nvSpPr>
        <p:spPr>
          <a:xfrm>
            <a:off x="10246652" y="2286079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Set the remote working directory to ./builds/</a:t>
            </a:r>
            <a:r>
              <a:rPr lang="en-US" sz="1300" dirty="0" err="1">
                <a:latin typeface="+mj-lt"/>
              </a:rPr>
              <a:t>myproject</a:t>
            </a:r>
            <a:endParaRPr lang="en-CA" sz="1300" dirty="0">
              <a:latin typeface="+mj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1221C8-4F4E-6D6E-3663-712B270D3E3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303168" y="2632328"/>
            <a:ext cx="2943484" cy="36955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35A68FD-79DB-A8EB-A2F3-7C435A30B643}"/>
              </a:ext>
            </a:extLst>
          </p:cNvPr>
          <p:cNvSpPr txBox="1"/>
          <p:nvPr/>
        </p:nvSpPr>
        <p:spPr>
          <a:xfrm>
            <a:off x="10246653" y="3508935"/>
            <a:ext cx="175760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Create build library if it does not exist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5FF76C-36BF-09A4-D5A5-EAC6DDF3456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848172" y="3755157"/>
            <a:ext cx="2398481" cy="18092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50C71D-354B-73AE-BC4C-4D038289AC53}"/>
              </a:ext>
            </a:extLst>
          </p:cNvPr>
          <p:cNvSpPr txBox="1"/>
          <p:nvPr/>
        </p:nvSpPr>
        <p:spPr>
          <a:xfrm>
            <a:off x="128440" y="2510589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Upload the local working directory to the remote working directory (.)</a:t>
            </a:r>
            <a:endParaRPr lang="en-CA" sz="13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3E97B1-8BDA-3199-2AC9-C99841F5BFFE}"/>
              </a:ext>
            </a:extLst>
          </p:cNvPr>
          <p:cNvSpPr txBox="1"/>
          <p:nvPr/>
        </p:nvSpPr>
        <p:spPr>
          <a:xfrm>
            <a:off x="128440" y="3913945"/>
            <a:ext cx="167232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Build project with </a:t>
            </a:r>
            <a:r>
              <a:rPr lang="en-US" sz="1300" dirty="0" err="1">
                <a:latin typeface="+mj-lt"/>
              </a:rPr>
              <a:t>gmake</a:t>
            </a:r>
            <a:endParaRPr lang="en-CA" sz="1300" dirty="0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D62C07-D465-B460-C69A-04C3D8FF282F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800766" y="4160167"/>
            <a:ext cx="871603" cy="19180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3BB6FA-A21A-C62B-7185-0332A55ECC2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800765" y="2956865"/>
            <a:ext cx="871604" cy="49799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23F6D4-401B-AE3B-17D7-422ACBE182B9}"/>
              </a:ext>
            </a:extLst>
          </p:cNvPr>
          <p:cNvSpPr txBox="1"/>
          <p:nvPr/>
        </p:nvSpPr>
        <p:spPr>
          <a:xfrm>
            <a:off x="3192129" y="5442923"/>
            <a:ext cx="17402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Suppress errors and continue execution</a:t>
            </a:r>
            <a:endParaRPr lang="en-CA" sz="1300" dirty="0">
              <a:latin typeface="+mj-l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989D3E-F266-9CAC-3517-6AC8820D641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3517855" y="4074736"/>
            <a:ext cx="544393" cy="1368187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AEB4862-DDAC-9EAD-E836-F3BDA79914EE}"/>
              </a:ext>
            </a:extLst>
          </p:cNvPr>
          <p:cNvSpPr txBox="1"/>
          <p:nvPr/>
        </p:nvSpPr>
        <p:spPr>
          <a:xfrm>
            <a:off x="5515276" y="4764529"/>
            <a:ext cx="451399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⭐IBM </a:t>
            </a:r>
            <a:r>
              <a:rPr lang="en-US" sz="1300" dirty="0" err="1">
                <a:solidFill>
                  <a:schemeClr val="tx2">
                    <a:lumMod val="25000"/>
                  </a:schemeClr>
                </a:solidFill>
                <a:latin typeface="+mj-lt"/>
              </a:rPr>
              <a:t>i</a:t>
            </a:r>
            <a:r>
              <a:rPr lang="en-US" sz="1300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 connection is specified as environment variables</a:t>
            </a:r>
            <a:endParaRPr lang="en-CA" sz="1300" dirty="0">
              <a:solidFill>
                <a:schemeClr val="tx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1697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GitHub Action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DD19B-45D2-C8B7-3D9E-4F9F00944989}"/>
              </a:ext>
            </a:extLst>
          </p:cNvPr>
          <p:cNvSpPr txBox="1"/>
          <p:nvPr/>
        </p:nvSpPr>
        <p:spPr>
          <a:xfrm>
            <a:off x="1768240" y="1074425"/>
            <a:ext cx="8655519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COMMON1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Checkout repository and setup node steps omitted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US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Install Dependencies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-g @ibm/sourceorbit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Deploy to IBM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CA" sz="1500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 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ici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-p './builds/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_${GITHUB_HEAD_REF}'"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rcwd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"./builds/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_${GITHUB_HEAD_REF}"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--push "."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QOpenSys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/pkgs/bin/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gmake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BIN_LIB=CMPSYS"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IBMI_HOST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IBMI_HOST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IBMI_USER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IBMI_USER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IBMI_PASSWORD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IBMI_PASSWORD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IBMI_SSH_PORT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IBMI_SSH_PORT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A9FB7-02CB-4C4D-C445-F0498F9D7BBA}"/>
              </a:ext>
            </a:extLst>
          </p:cNvPr>
          <p:cNvSpPr txBox="1"/>
          <p:nvPr/>
        </p:nvSpPr>
        <p:spPr>
          <a:xfrm>
            <a:off x="426823" y="4310517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IBM </a:t>
            </a:r>
            <a:r>
              <a:rPr lang="en-US" sz="1300" dirty="0" err="1">
                <a:latin typeface="+mj-lt"/>
              </a:rPr>
              <a:t>i</a:t>
            </a:r>
            <a:r>
              <a:rPr lang="en-US" sz="1300" dirty="0">
                <a:latin typeface="+mj-lt"/>
              </a:rPr>
              <a:t> connection is specified as environment variables</a:t>
            </a:r>
            <a:endParaRPr lang="en-CA" sz="1300" dirty="0"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6F73E3-9DF4-0D50-FEE2-4553BA03D51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099148" y="4756793"/>
            <a:ext cx="518924" cy="36385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85F5C0-64D1-CFA4-00A2-BE208EB2046D}"/>
              </a:ext>
            </a:extLst>
          </p:cNvPr>
          <p:cNvSpPr txBox="1"/>
          <p:nvPr/>
        </p:nvSpPr>
        <p:spPr>
          <a:xfrm>
            <a:off x="10007567" y="2603716"/>
            <a:ext cx="17576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GITHUB_HEAD_REF is the head ref or source branch of the pull request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2248F3-1889-759E-5DE7-FA9DE8610AB9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247823" y="3049992"/>
            <a:ext cx="2759744" cy="10118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510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Why use environments?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737C30-ED69-AA64-44F6-10A8DC4EEF3C}"/>
              </a:ext>
            </a:extLst>
          </p:cNvPr>
          <p:cNvSpPr txBox="1"/>
          <p:nvPr/>
        </p:nvSpPr>
        <p:spPr>
          <a:xfrm>
            <a:off x="6250005" y="2748174"/>
            <a:ext cx="512045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COMMON1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OSSBUILD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BDB43D-27AB-BFF4-1D20-10FC50EF7309}"/>
              </a:ext>
            </a:extLst>
          </p:cNvPr>
          <p:cNvSpPr txBox="1"/>
          <p:nvPr/>
        </p:nvSpPr>
        <p:spPr>
          <a:xfrm>
            <a:off x="9805810" y="1826845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Use a matrix to run a workflow on multiple IBM </a:t>
            </a:r>
            <a:r>
              <a:rPr lang="en-US" sz="1300" dirty="0" err="1">
                <a:latin typeface="+mj-lt"/>
              </a:rPr>
              <a:t>i</a:t>
            </a:r>
            <a:r>
              <a:rPr lang="en-US" sz="1300" dirty="0">
                <a:latin typeface="+mj-lt"/>
              </a:rPr>
              <a:t> machines</a:t>
            </a:r>
            <a:endParaRPr lang="en-CA" sz="1300" dirty="0"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BC5D9A-2F93-FB74-EFCE-8D09E49DFDA7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8999621" y="2173094"/>
            <a:ext cx="806189" cy="142916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6C6A640-B058-78D4-B8DD-129EDB89F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81" y="1811051"/>
            <a:ext cx="5120451" cy="35824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174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ILE Dependency Analysis with Source Orbit</a:t>
            </a:r>
          </a:p>
        </p:txBody>
      </p:sp>
    </p:spTree>
    <p:extLst>
      <p:ext uri="{BB962C8B-B14F-4D97-AF65-F5344CB8AC3E}">
        <p14:creationId xmlns:p14="http://schemas.microsoft.com/office/powerpoint/2010/main" val="211461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The Modern Development Lifecycle with Git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Unlock Automated Builds with </a:t>
            </a:r>
            <a:r>
              <a:rPr lang="en-CA" dirty="0" err="1">
                <a:latin typeface="+mj-lt"/>
              </a:rPr>
              <a:t>ibmi</a:t>
            </a:r>
            <a:r>
              <a:rPr lang="en-CA" dirty="0">
                <a:latin typeface="+mj-lt"/>
              </a:rPr>
              <a:t>-ci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ILE Dependency Analysis with Source Orbit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Use Cases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51354"/>
            <a:ext cx="5493138" cy="5414147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 dependency management tool (CLI and VS Code extension!)</a:t>
            </a:r>
          </a:p>
          <a:p>
            <a:pPr lvl="1"/>
            <a:r>
              <a:rPr lang="en-CA" dirty="0">
                <a:latin typeface="+mj-lt"/>
              </a:rPr>
              <a:t>Build </a:t>
            </a:r>
            <a:r>
              <a:rPr lang="en-US" dirty="0">
                <a:latin typeface="+mj-lt"/>
              </a:rPr>
              <a:t>dependency tree for RPGLE, DDS, SQL, CL, etc.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Generates impact analysis information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Generate scripts to automate builds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Clean up your project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CA" dirty="0">
                <a:latin typeface="+mj-lt"/>
              </a:rPr>
              <a:t>CLI Installation</a:t>
            </a:r>
          </a:p>
          <a:p>
            <a:pPr lvl="1"/>
            <a:r>
              <a:rPr lang="en-CA" dirty="0" err="1">
                <a:latin typeface="+mj-lt"/>
              </a:rPr>
              <a:t>npm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@ibm/sourceorbit</a:t>
            </a:r>
          </a:p>
          <a:p>
            <a:pPr lvl="1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Extension Installation</a:t>
            </a:r>
          </a:p>
          <a:p>
            <a:pPr lvl="1"/>
            <a:r>
              <a:rPr lang="en-CA" dirty="0">
                <a:latin typeface="+mj-lt"/>
                <a:hlinkClick r:id="rId2"/>
              </a:rPr>
              <a:t>https://marketplace.visualstudio.com/items?itemName=IBM.vscode-sourceorbit</a:t>
            </a:r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BD49F-2998-C5DE-BF8F-F01C000F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541" y="851354"/>
            <a:ext cx="4653192" cy="260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1D3FE4-F360-0233-6639-9C10CE246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541" y="3743152"/>
            <a:ext cx="4653192" cy="26777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1027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CLI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5" y="755104"/>
            <a:ext cx="9449121" cy="5806439"/>
          </a:xfrm>
        </p:spPr>
        <p:txBody>
          <a:bodyPr/>
          <a:lstStyle/>
          <a:p>
            <a:r>
              <a:rPr lang="en-CA" dirty="0">
                <a:latin typeface="+mj-lt"/>
              </a:rPr>
              <a:t>so –</a:t>
            </a:r>
            <a:r>
              <a:rPr lang="en-CA" dirty="0" err="1">
                <a:latin typeface="+mj-lt"/>
              </a:rPr>
              <a:t>ar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Scan all source code and fix extensions </a:t>
            </a:r>
          </a:p>
          <a:p>
            <a:pPr lvl="2"/>
            <a:r>
              <a:rPr lang="en-CA" dirty="0">
                <a:latin typeface="+mj-lt"/>
              </a:rPr>
              <a:t>Rename programs to have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CA" i="1" dirty="0" err="1">
                <a:solidFill>
                  <a:srgbClr val="F05A28"/>
                </a:solidFill>
                <a:latin typeface="+mj-lt"/>
              </a:rPr>
              <a:t>pgm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</a:p>
          <a:p>
            <a:pPr lvl="2"/>
            <a:r>
              <a:rPr lang="en-CA" dirty="0">
                <a:latin typeface="+mj-lt"/>
              </a:rPr>
              <a:t>Rename include files to use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CA" i="1" dirty="0" err="1">
                <a:solidFill>
                  <a:srgbClr val="F05A28"/>
                </a:solidFill>
                <a:latin typeface="+mj-lt"/>
              </a:rPr>
              <a:t>rpgleinc</a:t>
            </a:r>
            <a:endParaRPr lang="en-CA" i="1" dirty="0">
              <a:solidFill>
                <a:srgbClr val="F05A28"/>
              </a:solidFill>
              <a:latin typeface="+mj-lt"/>
            </a:endParaRPr>
          </a:p>
          <a:p>
            <a:pPr lvl="2"/>
            <a:r>
              <a:rPr lang="en-CA" dirty="0">
                <a:latin typeface="+mj-lt"/>
              </a:rPr>
              <a:t>Rename SQL source to use extension based on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CREATE</a:t>
            </a:r>
            <a:r>
              <a:rPr lang="en-CA" dirty="0">
                <a:latin typeface="+mj-lt"/>
              </a:rPr>
              <a:t> statement</a:t>
            </a:r>
          </a:p>
          <a:p>
            <a:pPr lvl="2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so –fi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Fix include/directory directives to use UNIX style paths if found in local source</a:t>
            </a:r>
          </a:p>
          <a:p>
            <a:pPr lvl="1"/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so -bf &lt;type&gt;</a:t>
            </a:r>
          </a:p>
          <a:p>
            <a:pPr lvl="1"/>
            <a:r>
              <a:rPr lang="en-CA" dirty="0">
                <a:latin typeface="+mj-lt"/>
              </a:rPr>
              <a:t>make: Generate single </a:t>
            </a:r>
            <a:r>
              <a:rPr lang="en-CA" dirty="0" err="1">
                <a:latin typeface="+mj-lt"/>
              </a:rPr>
              <a:t>makefile</a:t>
            </a:r>
            <a:r>
              <a:rPr lang="en-CA" dirty="0">
                <a:latin typeface="+mj-lt"/>
              </a:rPr>
              <a:t> with targets and rules</a:t>
            </a:r>
          </a:p>
          <a:p>
            <a:pPr lvl="1"/>
            <a:r>
              <a:rPr lang="en-CA" dirty="0">
                <a:latin typeface="+mj-lt"/>
              </a:rPr>
              <a:t>bob: Generate Rules.mk files for Bob</a:t>
            </a:r>
          </a:p>
          <a:p>
            <a:pPr lvl="1"/>
            <a:r>
              <a:rPr lang="en-CA" dirty="0" err="1">
                <a:solidFill>
                  <a:srgbClr val="1670FF"/>
                </a:solidFill>
                <a:latin typeface="+mj-lt"/>
              </a:rPr>
              <a:t>imd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: Generate impact analysis for branches</a:t>
            </a:r>
          </a:p>
          <a:p>
            <a:pPr lvl="1"/>
            <a:r>
              <a:rPr lang="en-CA" dirty="0" err="1">
                <a:latin typeface="+mj-lt"/>
              </a:rPr>
              <a:t>json</a:t>
            </a:r>
            <a:r>
              <a:rPr lang="en-CA" dirty="0">
                <a:latin typeface="+mj-lt"/>
              </a:rPr>
              <a:t>: Generate dependency info as JSON</a:t>
            </a:r>
          </a:p>
          <a:p>
            <a:pPr lvl="1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so –bl &lt;name&gt;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Generate a deterministic library name given a branch name</a:t>
            </a:r>
          </a:p>
        </p:txBody>
      </p:sp>
    </p:spTree>
    <p:extLst>
      <p:ext uri="{BB962C8B-B14F-4D97-AF65-F5344CB8AC3E}">
        <p14:creationId xmlns:p14="http://schemas.microsoft.com/office/powerpoint/2010/main" val="2725989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B7717737-45BC-7F61-0358-14CC701B2516}"/>
              </a:ext>
            </a:extLst>
          </p:cNvPr>
          <p:cNvSpPr/>
          <p:nvPr/>
        </p:nvSpPr>
        <p:spPr>
          <a:xfrm>
            <a:off x="4437246" y="1085412"/>
            <a:ext cx="7584708" cy="48437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Repository Cleanup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C3020-0B04-1F7F-FF1C-3C946AD8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7" y="2231268"/>
            <a:ext cx="3652498" cy="26136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867322-642F-57F0-C2DD-6ACB228E3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642" y="1996640"/>
            <a:ext cx="1993310" cy="30828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B4455A-F6D0-E330-3A56-BEC76BE0F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79" y="1570329"/>
            <a:ext cx="4759485" cy="3935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B826B1-FB39-6652-0504-F4D6C80880D7}"/>
              </a:ext>
            </a:extLst>
          </p:cNvPr>
          <p:cNvCxnSpPr>
            <a:cxnSpLocks/>
          </p:cNvCxnSpPr>
          <p:nvPr/>
        </p:nvCxnSpPr>
        <p:spPr>
          <a:xfrm>
            <a:off x="3291840" y="3282213"/>
            <a:ext cx="154966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D6C014-918A-37C2-A1B3-F3680E786A72}"/>
              </a:ext>
            </a:extLst>
          </p:cNvPr>
          <p:cNvCxnSpPr>
            <a:cxnSpLocks/>
          </p:cNvCxnSpPr>
          <p:nvPr/>
        </p:nvCxnSpPr>
        <p:spPr>
          <a:xfrm>
            <a:off x="3291840" y="3782728"/>
            <a:ext cx="154966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5DDC863-DC32-76E8-65D8-DD439913EBC7}"/>
              </a:ext>
            </a:extLst>
          </p:cNvPr>
          <p:cNvSpPr/>
          <p:nvPr/>
        </p:nvSpPr>
        <p:spPr>
          <a:xfrm>
            <a:off x="5090532" y="3119138"/>
            <a:ext cx="1412761" cy="242885"/>
          </a:xfrm>
          <a:prstGeom prst="rect">
            <a:avLst/>
          </a:prstGeom>
          <a:ln w="1905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E219D1-E667-53DE-4174-1AB7781967E1}"/>
              </a:ext>
            </a:extLst>
          </p:cNvPr>
          <p:cNvSpPr/>
          <p:nvPr/>
        </p:nvSpPr>
        <p:spPr>
          <a:xfrm>
            <a:off x="5091381" y="3677954"/>
            <a:ext cx="1342857" cy="242885"/>
          </a:xfrm>
          <a:prstGeom prst="rect">
            <a:avLst/>
          </a:prstGeom>
          <a:ln w="1905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15BBF4-C882-90BD-EAC6-E17684D4EC43}"/>
              </a:ext>
            </a:extLst>
          </p:cNvPr>
          <p:cNvCxnSpPr>
            <a:cxnSpLocks/>
          </p:cNvCxnSpPr>
          <p:nvPr/>
        </p:nvCxnSpPr>
        <p:spPr>
          <a:xfrm>
            <a:off x="6581775" y="3236119"/>
            <a:ext cx="1091755" cy="10050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1FDECF0-7AB9-B607-980B-B7C3FB368E53}"/>
              </a:ext>
            </a:extLst>
          </p:cNvPr>
          <p:cNvSpPr txBox="1"/>
          <p:nvPr/>
        </p:nvSpPr>
        <p:spPr>
          <a:xfrm>
            <a:off x="459817" y="4871241"/>
            <a:ext cx="365249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Original source in QSYS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CC96C3-4F1B-0FED-4EA1-D3B089558C24}"/>
              </a:ext>
            </a:extLst>
          </p:cNvPr>
          <p:cNvSpPr txBox="1"/>
          <p:nvPr/>
        </p:nvSpPr>
        <p:spPr>
          <a:xfrm>
            <a:off x="4610642" y="5106013"/>
            <a:ext cx="19933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Cleaned up file extensions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69417C-D6D1-C956-C714-73F220F06013}"/>
              </a:ext>
            </a:extLst>
          </p:cNvPr>
          <p:cNvSpPr txBox="1"/>
          <p:nvPr/>
        </p:nvSpPr>
        <p:spPr>
          <a:xfrm>
            <a:off x="7102278" y="5534695"/>
            <a:ext cx="475948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Cleaned up source code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99E8F9-A69A-9645-17B4-DBFA8E0FFA28}"/>
              </a:ext>
            </a:extLst>
          </p:cNvPr>
          <p:cNvSpPr txBox="1"/>
          <p:nvPr/>
        </p:nvSpPr>
        <p:spPr>
          <a:xfrm>
            <a:off x="10486663" y="1085412"/>
            <a:ext cx="153529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fontAlgn="auto">
              <a:buFont typeface="Arial"/>
              <a:buNone/>
            </a:pPr>
            <a:r>
              <a:rPr lang="en-CA" sz="1500" dirty="0">
                <a:latin typeface="+mj-lt"/>
              </a:rPr>
              <a:t>Source Locally</a:t>
            </a:r>
          </a:p>
        </p:txBody>
      </p:sp>
    </p:spTree>
    <p:extLst>
      <p:ext uri="{BB962C8B-B14F-4D97-AF65-F5344CB8AC3E}">
        <p14:creationId xmlns:p14="http://schemas.microsoft.com/office/powerpoint/2010/main" val="342907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Impact Analysis…What Objects Am I Affecting?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842701-E336-BDD0-F138-E946FFC8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79" y="2387066"/>
            <a:ext cx="4864694" cy="2998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FEC2CA-F650-4D4F-CC40-0867D0A51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36" y="1792346"/>
            <a:ext cx="5771422" cy="42688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40C669-C805-8EC4-B709-BB70D1CEED7E}"/>
              </a:ext>
            </a:extLst>
          </p:cNvPr>
          <p:cNvSpPr txBox="1"/>
          <p:nvPr/>
        </p:nvSpPr>
        <p:spPr>
          <a:xfrm>
            <a:off x="3279881" y="1446097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Impacted objects based on source changes</a:t>
            </a:r>
            <a:endParaRPr lang="en-CA" sz="1300" dirty="0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8CCB25-5C2D-1051-A0E6-E647D249BA6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012950" y="1792346"/>
            <a:ext cx="1266931" cy="157315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46DC5C-405E-BAED-664A-DFDD528B7882}"/>
              </a:ext>
            </a:extLst>
          </p:cNvPr>
          <p:cNvSpPr txBox="1"/>
          <p:nvPr/>
        </p:nvSpPr>
        <p:spPr>
          <a:xfrm>
            <a:off x="8483510" y="953654"/>
            <a:ext cx="17576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CA" sz="1300" dirty="0">
                <a:latin typeface="+mj-lt"/>
              </a:rPr>
              <a:t>Full </a:t>
            </a:r>
            <a:r>
              <a:rPr lang="en-US" sz="1300" dirty="0">
                <a:latin typeface="+mj-lt"/>
              </a:rPr>
              <a:t>project dependency tree</a:t>
            </a:r>
            <a:endParaRPr lang="en-CA" sz="1300" dirty="0"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A3919A-DE5A-EEA0-904B-17B45053C53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026442" y="1199876"/>
            <a:ext cx="1457068" cy="72517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D89CCE-B565-2C19-79B6-477B1C1DA1E4}"/>
              </a:ext>
            </a:extLst>
          </p:cNvPr>
          <p:cNvSpPr txBox="1"/>
          <p:nvPr/>
        </p:nvSpPr>
        <p:spPr>
          <a:xfrm>
            <a:off x="3279881" y="5568706"/>
            <a:ext cx="17576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Dependencies of impacted objects</a:t>
            </a:r>
            <a:endParaRPr lang="en-CA" sz="1300" dirty="0">
              <a:latin typeface="+mj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51C550-1645-839C-F399-1EECFFA678AE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2628900" y="4810125"/>
            <a:ext cx="650981" cy="100480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79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GitHub Action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1AF6F-D3F7-840B-D857-384177DBB9DD}"/>
              </a:ext>
            </a:extLst>
          </p:cNvPr>
          <p:cNvSpPr txBox="1"/>
          <p:nvPr/>
        </p:nvSpPr>
        <p:spPr>
          <a:xfrm>
            <a:off x="465324" y="1603381"/>
            <a:ext cx="931003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so-impact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Checkout repository and setup node steps omitted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Install Dependencies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-g @ibm/ibmi-ci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Generate impact information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so -bf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-l `git diff --name-only origin/main origin/${GITHUB_HEAD_REF}`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Adding markdown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cat impact.md &gt;&gt; $GITHUB_STEP_SUMMARY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BB517-D7DE-D4C9-6E8D-018DB32F99D2}"/>
              </a:ext>
            </a:extLst>
          </p:cNvPr>
          <p:cNvSpPr txBox="1"/>
          <p:nvPr/>
        </p:nvSpPr>
        <p:spPr>
          <a:xfrm>
            <a:off x="9775359" y="2593173"/>
            <a:ext cx="21587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sz="1300" dirty="0">
                <a:latin typeface="+mj-lt"/>
              </a:rPr>
              <a:t>Generate impact analysis for changed files (compare main branch with pull request branch)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53780D-B2C7-D032-6CE3-8E1DE551817B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882063" y="3039449"/>
            <a:ext cx="2893296" cy="89728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839B59-CDC4-749E-2516-8CC35B5AF9A3}"/>
              </a:ext>
            </a:extLst>
          </p:cNvPr>
          <p:cNvSpPr txBox="1"/>
          <p:nvPr/>
        </p:nvSpPr>
        <p:spPr>
          <a:xfrm>
            <a:off x="7243915" y="5187991"/>
            <a:ext cx="21587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Redirect output to GITHUB_STEP_SUMMARY to create a custom Markdown job summary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058C26-C5A2-12B7-E7AE-53D3754CAE91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861784" y="4714665"/>
            <a:ext cx="1382131" cy="91960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179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built into the Source Orbit VS Code extension?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0A4828D-01CF-3B88-1B4F-05742FC6B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2" t="60080" r="56116" b="10502"/>
          <a:stretch/>
        </p:blipFill>
        <p:spPr>
          <a:xfrm>
            <a:off x="2035632" y="1458689"/>
            <a:ext cx="3817112" cy="16942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D5751A5-459B-856B-AA37-9E5D2D8409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 t="52327" r="56133" b="7026"/>
          <a:stretch/>
        </p:blipFill>
        <p:spPr>
          <a:xfrm>
            <a:off x="2054718" y="3723984"/>
            <a:ext cx="3817112" cy="23404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B472394-512E-B7B9-5551-A5A784972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18034" r="63482" b="15650"/>
          <a:stretch/>
        </p:blipFill>
        <p:spPr>
          <a:xfrm>
            <a:off x="6241496" y="1458689"/>
            <a:ext cx="3829587" cy="46057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62CD0C-6CA9-0906-F0C1-19ACF868F5DF}"/>
              </a:ext>
            </a:extLst>
          </p:cNvPr>
          <p:cNvSpPr txBox="1"/>
          <p:nvPr/>
        </p:nvSpPr>
        <p:spPr>
          <a:xfrm>
            <a:off x="248641" y="1859532"/>
            <a:ext cx="13538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impacted objects for the current active editor</a:t>
            </a:r>
            <a:endParaRPr lang="en-CA" sz="13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A1D37E-D3AA-8626-C486-AE1AEC838834}"/>
              </a:ext>
            </a:extLst>
          </p:cNvPr>
          <p:cNvSpPr txBox="1"/>
          <p:nvPr/>
        </p:nvSpPr>
        <p:spPr>
          <a:xfrm>
            <a:off x="248641" y="4447916"/>
            <a:ext cx="13538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impacted objects for any changed files detected by Git</a:t>
            </a:r>
            <a:endParaRPr lang="en-CA" sz="1300" dirty="0">
              <a:latin typeface="+mj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3F0409-C322-F0F1-58DE-6D2AAC7A5EF2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602494" y="3838575"/>
            <a:ext cx="361060" cy="105561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858029-5532-1F35-60F0-351CC196E77D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602494" y="1562100"/>
            <a:ext cx="331680" cy="74370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A86BA3-A91C-1D4B-8DA1-E7D435C0B4C2}"/>
              </a:ext>
            </a:extLst>
          </p:cNvPr>
          <p:cNvSpPr txBox="1"/>
          <p:nvPr/>
        </p:nvSpPr>
        <p:spPr>
          <a:xfrm>
            <a:off x="10257826" y="1823420"/>
            <a:ext cx="175760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project’s dependency tree with integration in IBM </a:t>
            </a:r>
            <a:r>
              <a:rPr lang="en-US" sz="1300" dirty="0" err="1">
                <a:latin typeface="+mj-lt"/>
              </a:rPr>
              <a:t>i</a:t>
            </a:r>
            <a:r>
              <a:rPr lang="en-US" sz="1300" dirty="0">
                <a:latin typeface="+mj-lt"/>
              </a:rPr>
              <a:t> Project Explorer</a:t>
            </a:r>
            <a:endParaRPr lang="en-CA" sz="1300" dirty="0">
              <a:latin typeface="+mj-l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43DA9C-23C8-EE4F-F567-D1045A57AA2E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565457" y="2369724"/>
            <a:ext cx="2692369" cy="58714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4316C36-F71B-11D1-5CE8-FBCF5DB869A6}"/>
              </a:ext>
            </a:extLst>
          </p:cNvPr>
          <p:cNvSpPr txBox="1"/>
          <p:nvPr/>
        </p:nvSpPr>
        <p:spPr>
          <a:xfrm>
            <a:off x="10257826" y="3395670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Actions to “</a:t>
            </a:r>
            <a:r>
              <a:rPr lang="en-US" sz="1300" dirty="0" err="1">
                <a:latin typeface="+mj-lt"/>
              </a:rPr>
              <a:t>Autofix</a:t>
            </a:r>
            <a:r>
              <a:rPr lang="en-US" sz="1300" dirty="0">
                <a:latin typeface="+mj-lt"/>
              </a:rPr>
              <a:t>” and “Generate Build Files”</a:t>
            </a:r>
            <a:endParaRPr lang="en-CA" sz="1300" dirty="0">
              <a:latin typeface="+mj-lt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E07F50-F6A9-CA12-1E47-6C46A23A118F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9534525" y="3343275"/>
            <a:ext cx="723301" cy="39864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020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migration made easy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863" y="1304924"/>
            <a:ext cx="2733675" cy="45407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QSYS members in source physical files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Properly encoded, terminated, and named source files in an IFS directory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Download to local project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Rename extensions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Convert includes/copy directives to Unix style paths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8A9A-29C4-BEF9-7042-D3EE18E7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04924"/>
            <a:ext cx="7413879" cy="4540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A5747-5A99-A5C3-F007-1263C614A9D8}"/>
              </a:ext>
            </a:extLst>
          </p:cNvPr>
          <p:cNvSpPr txBox="1"/>
          <p:nvPr/>
        </p:nvSpPr>
        <p:spPr>
          <a:xfrm>
            <a:off x="115489" y="1698531"/>
            <a:ext cx="158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00B050"/>
                </a:solidFill>
                <a:latin typeface="+mj-lt"/>
              </a:rPr>
              <a:t>CVTSRCPF from 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D14F9-10FE-6C38-6E55-CE72DC70011F}"/>
              </a:ext>
            </a:extLst>
          </p:cNvPr>
          <p:cNvSpPr txBox="1"/>
          <p:nvPr/>
        </p:nvSpPr>
        <p:spPr>
          <a:xfrm>
            <a:off x="115489" y="4532759"/>
            <a:ext cx="15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Source Orbit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F5FED-E884-5419-09E5-F2C73439E589}"/>
              </a:ext>
            </a:extLst>
          </p:cNvPr>
          <p:cNvSpPr/>
          <p:nvPr/>
        </p:nvSpPr>
        <p:spPr>
          <a:xfrm>
            <a:off x="1697830" y="1366521"/>
            <a:ext cx="2474120" cy="1948180"/>
          </a:xfrm>
          <a:prstGeom prst="rect">
            <a:avLst/>
          </a:prstGeom>
          <a:ln w="15875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FF1E6-0B80-31AF-DBB0-75F3BE407AED}"/>
              </a:ext>
            </a:extLst>
          </p:cNvPr>
          <p:cNvSpPr/>
          <p:nvPr/>
        </p:nvSpPr>
        <p:spPr>
          <a:xfrm>
            <a:off x="1696640" y="4389120"/>
            <a:ext cx="2474120" cy="1410779"/>
          </a:xfrm>
          <a:prstGeom prst="rect">
            <a:avLst/>
          </a:prstGeom>
          <a:ln w="158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5" name="Picture 24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CEEB719A-381D-5EC3-D8E2-DF4F56D97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" y="4902091"/>
            <a:ext cx="900000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8A7A9-F310-4DEE-D51D-BA49E6517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4" y="2346043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8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Use Cases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734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Impact Analysis</a:t>
            </a:r>
          </a:p>
        </p:txBody>
      </p:sp>
    </p:spTree>
    <p:extLst>
      <p:ext uri="{BB962C8B-B14F-4D97-AF65-F5344CB8AC3E}">
        <p14:creationId xmlns:p14="http://schemas.microsoft.com/office/powerpoint/2010/main" val="2405423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Automated Builds</a:t>
            </a:r>
          </a:p>
        </p:txBody>
      </p:sp>
    </p:spTree>
    <p:extLst>
      <p:ext uri="{BB962C8B-B14F-4D97-AF65-F5344CB8AC3E}">
        <p14:creationId xmlns:p14="http://schemas.microsoft.com/office/powerpoint/2010/main" val="2475885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The Modern Development Lifecycle with Git</a:t>
            </a: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650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 err="1">
                <a:latin typeface="+mj-lt"/>
              </a:rPr>
              <a:t>ibmi</a:t>
            </a:r>
            <a:r>
              <a:rPr lang="en-CA" b="1" dirty="0">
                <a:latin typeface="+mj-lt"/>
              </a:rPr>
              <a:t>-ci</a:t>
            </a:r>
          </a:p>
          <a:p>
            <a:r>
              <a:rPr lang="en-CA" sz="1600" dirty="0">
                <a:latin typeface="+mj-lt"/>
              </a:rPr>
              <a:t>NPM				</a:t>
            </a:r>
            <a:r>
              <a:rPr lang="en-CA" sz="1600" dirty="0">
                <a:latin typeface="+mj-lt"/>
                <a:hlinkClick r:id="rId2"/>
              </a:rPr>
              <a:t>https://www.npmjs.com/package/@ibm/ibmi-ci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3"/>
              </a:rPr>
              <a:t>https://github.com/IBM/ibmi-ci</a:t>
            </a:r>
            <a:endParaRPr lang="en-CA" sz="1600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Source Orbit</a:t>
            </a:r>
          </a:p>
          <a:p>
            <a:r>
              <a:rPr lang="en-CA" sz="1600" dirty="0">
                <a:latin typeface="+mj-lt"/>
              </a:rPr>
              <a:t>NPM				</a:t>
            </a:r>
            <a:r>
              <a:rPr lang="en-CA" sz="1600" dirty="0">
                <a:latin typeface="+mj-lt"/>
                <a:hlinkClick r:id="rId4"/>
              </a:rPr>
              <a:t>https://www.npmjs.com/package/@ibm/sourceorbit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Extension			</a:t>
            </a:r>
            <a:r>
              <a:rPr lang="en-CA" sz="1600" dirty="0">
                <a:latin typeface="+mj-lt"/>
                <a:hlinkClick r:id="rId5"/>
              </a:rPr>
              <a:t>https://marketplace.visualstudio.com/items?itemName=IBM.vscode-sourceorbit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6"/>
              </a:rPr>
              <a:t>https://ibm.github.io/sourceorbit/#/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7"/>
              </a:rPr>
              <a:t>https://github.com/IBM/sourceorbit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2" y="221657"/>
            <a:ext cx="10210800" cy="4424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For More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C86DB6BA-D2A3-0548-99DE-7EA3F6D8C650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defTabSz="914377"/>
              <a:t>33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Group 7"/>
          <p:cNvGraphicFramePr>
            <a:graphicFrameLocks noGrp="1"/>
          </p:cNvGraphicFramePr>
          <p:nvPr/>
        </p:nvGraphicFramePr>
        <p:xfrm>
          <a:off x="386178" y="809977"/>
          <a:ext cx="11241666" cy="5659344"/>
        </p:xfrm>
        <a:graphic>
          <a:graphicData uri="http://schemas.openxmlformats.org/drawingml/2006/table">
            <a:tbl>
              <a:tblPr/>
              <a:tblGrid>
                <a:gridCol w="733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23">
                <a:tc>
                  <a:txBody>
                    <a:bodyPr/>
                    <a:lstStyle/>
                    <a:p>
                      <a:pPr marL="176213" marR="0" lvl="0" indent="-1762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Links You Need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Twitter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#Hashtags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821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i Home Page: 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2"/>
                        </a:rPr>
                        <a:t>https://www.ibm.com/it-infrastructure/power/os/ibm-i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(find link to Forrester Study and updated IBM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Strategy Whitepaper)</a:t>
                      </a: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Strategy Whitepaper: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3"/>
                        </a:rPr>
                        <a:t>https://www.ibm.com/it-infrastructure/us-en/resources/power/i-strategy-roadmap/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Client Success:   </a:t>
                      </a:r>
                      <a:r>
                        <a:rPr lang="en-US" sz="1500" u="sng" dirty="0">
                          <a:latin typeface="+mj-lt"/>
                          <a:hlinkClick r:id="rId4"/>
                        </a:rPr>
                        <a:t>https://www.ibm.com/it-infrastructure/us-en/resources/power/ibm-i-customer-stories/</a:t>
                      </a:r>
                      <a:endParaRPr lang="en-US" sz="1500" u="sng" dirty="0">
                        <a:latin typeface="+mj-lt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Support Life Cycle: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5"/>
                        </a:rPr>
                        <a:t>https://www.ibm.com/support/lifecycle/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License Topics: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6"/>
                        </a:rPr>
                        <a:t>https://www-01.ibm.com/support/docview.wss?uid=nas8N1022087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Fortra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IBM i Marketplace Survey 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https://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www.fortra.com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/resources/guides/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ibm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-i-marketplace-survey-results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1927" marR="121927" marT="45691" marB="456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8"/>
                        </a:rPr>
                        <a:t>@IBMSystems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COMMONug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IBMChampions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IBMSystemsISVs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2"/>
                        </a:rPr>
                        <a:t>@IBMiMag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3"/>
                        </a:rPr>
                        <a:t>@ITJungleNews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4"/>
                        </a:rPr>
                        <a:t>@SAPonIBMi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SiDforIBMi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PowerSystems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IBMi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#IBMAIX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#POWER9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LinuxonPower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HANAonPower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ITinfrastructure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OpenSource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HybridCloud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BigData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5" name="Picture 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1851948"/>
            <a:ext cx="540144" cy="4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82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Does Modern Development Look Like?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5B481-DC2B-9B12-9F25-6895B587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1" y="1094410"/>
            <a:ext cx="11384038" cy="5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09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Development with Git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Source is managed by Git</a:t>
            </a:r>
          </a:p>
          <a:p>
            <a:pPr lvl="1"/>
            <a:r>
              <a:rPr lang="en-CA" dirty="0">
                <a:latin typeface="+mj-lt"/>
              </a:rPr>
              <a:t>Complete change history</a:t>
            </a:r>
          </a:p>
          <a:p>
            <a:pPr lvl="1"/>
            <a:r>
              <a:rPr lang="en-CA" dirty="0">
                <a:latin typeface="+mj-lt"/>
              </a:rPr>
              <a:t>Branching and merging capabilities</a:t>
            </a:r>
          </a:p>
          <a:p>
            <a:pPr lvl="1"/>
            <a:r>
              <a:rPr lang="en-CA" dirty="0">
                <a:latin typeface="+mj-lt"/>
              </a:rPr>
              <a:t>Traceability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Variety of options for Git hosting services</a:t>
            </a:r>
          </a:p>
          <a:p>
            <a:pPr lvl="1"/>
            <a:r>
              <a:rPr lang="en-CA" dirty="0">
                <a:latin typeface="+mj-lt"/>
              </a:rPr>
              <a:t>GitHub, GitLab, Azure DevOps, </a:t>
            </a:r>
            <a:r>
              <a:rPr lang="en-CA" dirty="0" err="1">
                <a:latin typeface="+mj-lt"/>
              </a:rPr>
              <a:t>etc</a:t>
            </a:r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AAD4F-A301-14CE-6DF7-6B738F70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532" r="38730" b="53227"/>
          <a:stretch/>
        </p:blipFill>
        <p:spPr>
          <a:xfrm>
            <a:off x="9254552" y="611749"/>
            <a:ext cx="2772229" cy="250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163BA7-252F-010D-945C-183A27C5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61" y="3428999"/>
            <a:ext cx="6132799" cy="29553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224A8-0499-EEC3-D1CE-C88199AE3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10" y="4079084"/>
            <a:ext cx="1870948" cy="165515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E39A62F-2B30-0D9F-AC95-BD86469C7A5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017458" y="4906663"/>
            <a:ext cx="222680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075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Why use Git?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8FC2B3-4DC3-7DC3-0CC1-5BDBA3FE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197" y="1817504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AEAED-BD0F-C219-659F-8F8447953ACE}"/>
              </a:ext>
            </a:extLst>
          </p:cNvPr>
          <p:cNvSpPr txBox="1"/>
          <p:nvPr/>
        </p:nvSpPr>
        <p:spPr>
          <a:xfrm>
            <a:off x="1184426" y="2447504"/>
            <a:ext cx="2513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Remote Git Repo (GitHub, GitLab, Azure, BitBucket, etc.)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09963-5735-7C87-6068-F3E7631C6A3B}"/>
              </a:ext>
            </a:extLst>
          </p:cNvPr>
          <p:cNvSpPr txBox="1"/>
          <p:nvPr/>
        </p:nvSpPr>
        <p:spPr>
          <a:xfrm>
            <a:off x="921277" y="1206608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Distributed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EB861-FE59-00BB-589D-6EB91E094E53}"/>
              </a:ext>
            </a:extLst>
          </p:cNvPr>
          <p:cNvSpPr txBox="1"/>
          <p:nvPr/>
        </p:nvSpPr>
        <p:spPr>
          <a:xfrm>
            <a:off x="4907280" y="1205403"/>
            <a:ext cx="6650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Version Control and Git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96A68-6302-8F07-6A66-28E6428F7863}"/>
              </a:ext>
            </a:extLst>
          </p:cNvPr>
          <p:cNvSpPr txBox="1"/>
          <p:nvPr/>
        </p:nvSpPr>
        <p:spPr>
          <a:xfrm>
            <a:off x="3930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AE36794-8F8E-10E3-C1F9-06655A31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0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0FD035-5FAE-E263-1AB0-5E3B23672A5E}"/>
              </a:ext>
            </a:extLst>
          </p:cNvPr>
          <p:cNvSpPr txBox="1"/>
          <p:nvPr/>
        </p:nvSpPr>
        <p:spPr>
          <a:xfrm>
            <a:off x="23742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B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08A1E85-5EE6-B523-7B17-38A79D275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22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E086ED-753C-37B0-A013-22B0B409B98E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 flipH="1">
            <a:off x="1446063" y="3370834"/>
            <a:ext cx="995134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ECC2C1-AC4D-0ED7-1F17-D31625D6C67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441197" y="3370834"/>
            <a:ext cx="986066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564895-6B1E-F0FC-9306-1686C73B6614}"/>
              </a:ext>
            </a:extLst>
          </p:cNvPr>
          <p:cNvSpPr txBox="1"/>
          <p:nvPr/>
        </p:nvSpPr>
        <p:spPr>
          <a:xfrm>
            <a:off x="4775582" y="2104444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9B4C9C"/>
                </a:solidFill>
                <a:latin typeface="+mj-lt"/>
              </a:rPr>
              <a:t>master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276E89-EA08-DE3C-08AF-3D1171F18A3D}"/>
              </a:ext>
            </a:extLst>
          </p:cNvPr>
          <p:cNvSpPr txBox="1"/>
          <p:nvPr/>
        </p:nvSpPr>
        <p:spPr>
          <a:xfrm>
            <a:off x="4775582" y="3219256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release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6AF25-F592-68CB-A93E-D42DF6BCF7E7}"/>
              </a:ext>
            </a:extLst>
          </p:cNvPr>
          <p:cNvSpPr txBox="1"/>
          <p:nvPr/>
        </p:nvSpPr>
        <p:spPr>
          <a:xfrm>
            <a:off x="4775581" y="435215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FB600"/>
                </a:solidFill>
                <a:latin typeface="+mj-lt"/>
              </a:rPr>
              <a:t>feature/new-input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862008-34AA-9233-D66B-C4932A71F68F}"/>
              </a:ext>
            </a:extLst>
          </p:cNvPr>
          <p:cNvSpPr txBox="1"/>
          <p:nvPr/>
        </p:nvSpPr>
        <p:spPr>
          <a:xfrm>
            <a:off x="4775580" y="5466971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6DC8D7"/>
                </a:solidFill>
                <a:latin typeface="+mj-lt"/>
              </a:rPr>
              <a:t>bug/broken-logic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DE9A7D6-BC12-C745-0BFD-56ED126F1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37316" y="2010065"/>
            <a:ext cx="540000" cy="54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4961A41-27B0-C902-AD3A-6E5CC2F74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628807" y="2019110"/>
            <a:ext cx="540000" cy="54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3BAE1CE-B911-0872-55BE-E15AD39B4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720298" y="2019110"/>
            <a:ext cx="540000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D0AE1D3-BDD2-1D0C-1899-14F944412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811789" y="2019110"/>
            <a:ext cx="540000" cy="54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6CC2B63-622F-793C-79FE-AEBB5D0CB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903280" y="2010065"/>
            <a:ext cx="540000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E1B840E-69F8-7DD0-8EC5-6D3684CE7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628807" y="3141459"/>
            <a:ext cx="540000" cy="540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97FFFCB-E8C0-2764-2B4C-EB7E6A684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8720298" y="3141459"/>
            <a:ext cx="54000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74A644D-FBE9-B2BE-3E7F-AAEE88E59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9811789" y="3141459"/>
            <a:ext cx="540000" cy="54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A20F30C-196B-F84D-5641-05A4D7E44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903280" y="3139085"/>
            <a:ext cx="540000" cy="54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4B9E23B-6B33-F9CA-6A4C-DCA66446B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811789" y="4263537"/>
            <a:ext cx="540000" cy="540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FCBE853-7178-0761-5529-0FC7EC7AF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8720298" y="5384728"/>
            <a:ext cx="540000" cy="540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81F9E58-83A3-A0D6-3F52-E2B567CE0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9811789" y="5384728"/>
            <a:ext cx="540000" cy="5400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F92632-7BB2-5E6D-E0B7-446DC9C100D8}"/>
              </a:ext>
            </a:extLst>
          </p:cNvPr>
          <p:cNvCxnSpPr>
            <a:cxnSpLocks/>
          </p:cNvCxnSpPr>
          <p:nvPr/>
        </p:nvCxnSpPr>
        <p:spPr>
          <a:xfrm>
            <a:off x="6917531" y="2278943"/>
            <a:ext cx="874872" cy="10166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E827DBB-1539-3721-CDF8-47D5CE2A4A9E}"/>
              </a:ext>
            </a:extLst>
          </p:cNvPr>
          <p:cNvCxnSpPr>
            <a:cxnSpLocks/>
          </p:cNvCxnSpPr>
          <p:nvPr/>
        </p:nvCxnSpPr>
        <p:spPr>
          <a:xfrm>
            <a:off x="8009573" y="3411459"/>
            <a:ext cx="871537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521FA8-6BF0-7E82-3680-29DB47C236C1}"/>
              </a:ext>
            </a:extLst>
          </p:cNvPr>
          <p:cNvCxnSpPr>
            <a:cxnSpLocks/>
          </p:cNvCxnSpPr>
          <p:nvPr/>
        </p:nvCxnSpPr>
        <p:spPr>
          <a:xfrm flipV="1">
            <a:off x="8009573" y="2289108"/>
            <a:ext cx="871537" cy="1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7B292C-94F4-7EB8-92EB-33CA2FA0A5BA}"/>
              </a:ext>
            </a:extLst>
          </p:cNvPr>
          <p:cNvCxnSpPr>
            <a:cxnSpLocks/>
          </p:cNvCxnSpPr>
          <p:nvPr/>
        </p:nvCxnSpPr>
        <p:spPr>
          <a:xfrm>
            <a:off x="9104948" y="2289108"/>
            <a:ext cx="869632" cy="0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0A59119-47A1-A570-9C82-B5EC3872F798}"/>
              </a:ext>
            </a:extLst>
          </p:cNvPr>
          <p:cNvCxnSpPr>
            <a:cxnSpLocks/>
          </p:cNvCxnSpPr>
          <p:nvPr/>
        </p:nvCxnSpPr>
        <p:spPr>
          <a:xfrm flipV="1">
            <a:off x="10191750" y="2280064"/>
            <a:ext cx="872490" cy="9044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64E3B3-7280-3E14-CDC7-D0548F59F3E3}"/>
              </a:ext>
            </a:extLst>
          </p:cNvPr>
          <p:cNvCxnSpPr>
            <a:cxnSpLocks/>
          </p:cNvCxnSpPr>
          <p:nvPr/>
        </p:nvCxnSpPr>
        <p:spPr>
          <a:xfrm flipH="1">
            <a:off x="10191750" y="3411459"/>
            <a:ext cx="872490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8108771-3ABB-6AFA-B5F5-E8350DBB247F}"/>
              </a:ext>
            </a:extLst>
          </p:cNvPr>
          <p:cNvCxnSpPr>
            <a:cxnSpLocks/>
          </p:cNvCxnSpPr>
          <p:nvPr/>
        </p:nvCxnSpPr>
        <p:spPr>
          <a:xfrm flipH="1">
            <a:off x="9104948" y="3411459"/>
            <a:ext cx="869632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4E1F309-3DEE-0288-C023-A5B5090E0804}"/>
              </a:ext>
            </a:extLst>
          </p:cNvPr>
          <p:cNvCxnSpPr>
            <a:cxnSpLocks/>
          </p:cNvCxnSpPr>
          <p:nvPr/>
        </p:nvCxnSpPr>
        <p:spPr>
          <a:xfrm flipH="1">
            <a:off x="9098280" y="5654728"/>
            <a:ext cx="868680" cy="0"/>
          </a:xfrm>
          <a:prstGeom prst="line">
            <a:avLst/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7637A27-09F2-B5FD-ADDB-8F48C35608DF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6869162" y="2488219"/>
            <a:ext cx="861396" cy="985088"/>
          </a:xfrm>
          <a:prstGeom prst="bentConnector2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4E27B0F-D1D0-2499-EEEF-49F9D12666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5959" y="4176487"/>
            <a:ext cx="1970181" cy="980122"/>
          </a:xfrm>
          <a:prstGeom prst="bentConnector3">
            <a:avLst>
              <a:gd name="adj1" fmla="val 100135"/>
            </a:avLst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C1F63A81-C525-F0A7-B723-730C9547E928}"/>
              </a:ext>
            </a:extLst>
          </p:cNvPr>
          <p:cNvCxnSpPr>
            <a:endCxn id="67" idx="2"/>
          </p:cNvCxnSpPr>
          <p:nvPr/>
        </p:nvCxnSpPr>
        <p:spPr>
          <a:xfrm rot="16200000" flipH="1">
            <a:off x="8978037" y="3699784"/>
            <a:ext cx="852079" cy="815426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64086DF0-D0A0-814D-36E3-6FEEAE017F17}"/>
              </a:ext>
            </a:extLst>
          </p:cNvPr>
          <p:cNvCxnSpPr>
            <a:stCxn id="67" idx="0"/>
            <a:endCxn id="63" idx="3"/>
          </p:cNvCxnSpPr>
          <p:nvPr/>
        </p:nvCxnSpPr>
        <p:spPr>
          <a:xfrm flipV="1">
            <a:off x="10351789" y="3679085"/>
            <a:ext cx="821491" cy="854452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FE98163-0E79-8000-EAD1-D69911231A71}"/>
              </a:ext>
            </a:extLst>
          </p:cNvPr>
          <p:cNvCxnSpPr>
            <a:cxnSpLocks/>
          </p:cNvCxnSpPr>
          <p:nvPr/>
        </p:nvCxnSpPr>
        <p:spPr>
          <a:xfrm>
            <a:off x="11293793" y="3408798"/>
            <a:ext cx="263494" cy="0"/>
          </a:xfrm>
          <a:prstGeom prst="straightConnector1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65A2CC9-D664-412A-E710-AB90044F2B8B}"/>
              </a:ext>
            </a:extLst>
          </p:cNvPr>
          <p:cNvCxnSpPr>
            <a:cxnSpLocks/>
          </p:cNvCxnSpPr>
          <p:nvPr/>
        </p:nvCxnSpPr>
        <p:spPr>
          <a:xfrm>
            <a:off x="10202462" y="5650972"/>
            <a:ext cx="263494" cy="0"/>
          </a:xfrm>
          <a:prstGeom prst="straightConnector1">
            <a:avLst/>
          </a:prstGeom>
          <a:ln w="38100">
            <a:solidFill>
              <a:srgbClr val="6DC8D7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93B6289-6EED-887C-364E-C504FD2F5E4A}"/>
              </a:ext>
            </a:extLst>
          </p:cNvPr>
          <p:cNvCxnSpPr>
            <a:cxnSpLocks/>
          </p:cNvCxnSpPr>
          <p:nvPr/>
        </p:nvCxnSpPr>
        <p:spPr>
          <a:xfrm>
            <a:off x="11294022" y="2278943"/>
            <a:ext cx="263494" cy="0"/>
          </a:xfrm>
          <a:prstGeom prst="straightConnector1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0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Local Development Experience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integration via open-source extensions</a:t>
            </a:r>
          </a:p>
          <a:p>
            <a:pPr lvl="1"/>
            <a:r>
              <a:rPr lang="en-CA" dirty="0">
                <a:latin typeface="+mj-lt"/>
              </a:rPr>
              <a:t>Support for </a:t>
            </a:r>
            <a:r>
              <a:rPr lang="en-US" dirty="0">
                <a:latin typeface="+mj-lt"/>
              </a:rPr>
              <a:t>RPGLE, COBOL, CL, SQL, and more</a:t>
            </a:r>
            <a:r>
              <a:rPr lang="en-CA" dirty="0">
                <a:latin typeface="+mj-lt"/>
              </a:rPr>
              <a:t>!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First class Git support</a:t>
            </a:r>
          </a:p>
          <a:p>
            <a:pPr lvl="1"/>
            <a:r>
              <a:rPr lang="en-CA" dirty="0">
                <a:latin typeface="+mj-lt"/>
              </a:rPr>
              <a:t>Hundreds of Git tools</a:t>
            </a:r>
          </a:p>
          <a:p>
            <a:endParaRPr lang="en-CA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F7CC4E-5A3C-FD4C-345E-7F5C32BF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6" r="74862" b="54491"/>
          <a:stretch/>
        </p:blipFill>
        <p:spPr>
          <a:xfrm>
            <a:off x="9370209" y="798833"/>
            <a:ext cx="2714171" cy="2277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7A731-774A-F506-C36F-ABA9C0DA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51" y="3076575"/>
            <a:ext cx="5646516" cy="33526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AAC674-B7B1-8F03-9150-7396D8B809E7}"/>
              </a:ext>
            </a:extLst>
          </p:cNvPr>
          <p:cNvSpPr txBox="1"/>
          <p:nvPr/>
        </p:nvSpPr>
        <p:spPr>
          <a:xfrm>
            <a:off x="908086" y="4973035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a graphical representation of incoming and outgoing commits</a:t>
            </a:r>
            <a:endParaRPr lang="en-CA" sz="1300" dirty="0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B7DAFD-91F2-475D-06FA-9CB84E5F52E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80411" y="4905375"/>
            <a:ext cx="939077" cy="51393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C80F26-D0DE-A750-13D2-B87E437B5C07}"/>
              </a:ext>
            </a:extLst>
          </p:cNvPr>
          <p:cNvSpPr txBox="1"/>
          <p:nvPr/>
        </p:nvSpPr>
        <p:spPr>
          <a:xfrm>
            <a:off x="1052484" y="3450657"/>
            <a:ext cx="167232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300" dirty="0">
                <a:latin typeface="+mj-lt"/>
              </a:rPr>
              <a:t>View current repository changes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450007-AC4A-8667-17C2-E6F835318F3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724809" y="3696879"/>
            <a:ext cx="794679" cy="63223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FC09A2-E774-3AEC-100C-3370CDF226ED}"/>
              </a:ext>
            </a:extLst>
          </p:cNvPr>
          <p:cNvSpPr txBox="1"/>
          <p:nvPr/>
        </p:nvSpPr>
        <p:spPr>
          <a:xfrm>
            <a:off x="9777079" y="3535204"/>
            <a:ext cx="14191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changes line by line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B5889F-BB9E-C436-19D5-863759A7BAD4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690897" y="3781426"/>
            <a:ext cx="1086182" cy="27856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work efficiently with these 3 components?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5B481-DC2B-9B12-9F25-6895B587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1" y="1094410"/>
            <a:ext cx="11384038" cy="5005051"/>
          </a:xfrm>
          <a:prstGeom prst="rect">
            <a:avLst/>
          </a:prstGeom>
        </p:spPr>
      </p:pic>
      <p:sp>
        <p:nvSpPr>
          <p:cNvPr id="4" name="L-Shape 3">
            <a:extLst>
              <a:ext uri="{FF2B5EF4-FFF2-40B4-BE49-F238E27FC236}">
                <a16:creationId xmlns:a16="http://schemas.microsoft.com/office/drawing/2014/main" id="{2D794ABE-D61F-D2B8-014C-82E9C76B30D9}"/>
              </a:ext>
            </a:extLst>
          </p:cNvPr>
          <p:cNvSpPr/>
          <p:nvPr/>
        </p:nvSpPr>
        <p:spPr>
          <a:xfrm flipV="1">
            <a:off x="403981" y="1020278"/>
            <a:ext cx="7045973" cy="5079180"/>
          </a:xfrm>
          <a:prstGeom prst="corner">
            <a:avLst>
              <a:gd name="adj1" fmla="val 49218"/>
              <a:gd name="adj2" fmla="val 72885"/>
            </a:avLst>
          </a:prstGeom>
          <a:ln w="19050">
            <a:solidFill>
              <a:srgbClr val="1670FF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134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Map Git branches to libraries on IBM </a:t>
            </a:r>
            <a:r>
              <a:rPr lang="en-CA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0EE625-29CF-7C48-BA13-259EF3FF6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75" y="1489561"/>
            <a:ext cx="10856049" cy="440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72335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9439</TotalTime>
  <Words>1471</Words>
  <Application>Microsoft Office PowerPoint</Application>
  <PresentationFormat>Widescreen</PresentationFormat>
  <Paragraphs>277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.AppleSystemUIFont</vt:lpstr>
      <vt:lpstr>Arial</vt:lpstr>
      <vt:lpstr>Calibri</vt:lpstr>
      <vt:lpstr>Consolas</vt:lpstr>
      <vt:lpstr>IBM Plex Sans</vt:lpstr>
      <vt:lpstr>Wingdings</vt:lpstr>
      <vt:lpstr>2021 Layouts</vt:lpstr>
      <vt:lpstr>Automating Builds in Git on IBM i</vt:lpstr>
      <vt:lpstr>Agenda</vt:lpstr>
      <vt:lpstr>The Modern Development Lifecycle with Git</vt:lpstr>
      <vt:lpstr>What Does Modern Development Look Like?</vt:lpstr>
      <vt:lpstr>Development with Git</vt:lpstr>
      <vt:lpstr>Why use Git?</vt:lpstr>
      <vt:lpstr>Local Development Experience</vt:lpstr>
      <vt:lpstr>How to work efficiently with these 3 components?</vt:lpstr>
      <vt:lpstr>Map Git branches to libraries on IBM i</vt:lpstr>
      <vt:lpstr>Build Server</vt:lpstr>
      <vt:lpstr>How to create workflows?</vt:lpstr>
      <vt:lpstr>How to achieve automation with IBM i?</vt:lpstr>
      <vt:lpstr>Unlock Automated Builds with ibmi-ci</vt:lpstr>
      <vt:lpstr>Overview</vt:lpstr>
      <vt:lpstr>CLI Usage</vt:lpstr>
      <vt:lpstr>Simplistic Example</vt:lpstr>
      <vt:lpstr>GitHub Action Example</vt:lpstr>
      <vt:lpstr>Why use environments?</vt:lpstr>
      <vt:lpstr>ILE Dependency Analysis with Source Orbit</vt:lpstr>
      <vt:lpstr>Overview</vt:lpstr>
      <vt:lpstr>CLI Usage</vt:lpstr>
      <vt:lpstr>Repository Cleanup</vt:lpstr>
      <vt:lpstr>Impact Analysis…What Objects Am I Affecting?</vt:lpstr>
      <vt:lpstr>GitHub Action Example</vt:lpstr>
      <vt:lpstr>What is built into the Source Orbit VS Code extension?</vt:lpstr>
      <vt:lpstr>Source migration made easy</vt:lpstr>
      <vt:lpstr>Use Cases</vt:lpstr>
      <vt:lpstr>Impact Analysis</vt:lpstr>
      <vt:lpstr>Automated Builds</vt:lpstr>
      <vt:lpstr>Demo</vt:lpstr>
      <vt:lpstr>Any Questions?</vt:lpstr>
      <vt:lpstr>Important Links</vt:lpstr>
      <vt:lpstr>For More Information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147</cp:revision>
  <dcterms:created xsi:type="dcterms:W3CDTF">2021-01-11T03:24:53Z</dcterms:created>
  <dcterms:modified xsi:type="dcterms:W3CDTF">2024-10-24T21:58:38Z</dcterms:modified>
</cp:coreProperties>
</file>